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9144000" cy="5143500" type="screen16x9"/>
  <p:notesSz cx="6858000" cy="9144000"/>
  <p:embeddedFontLst>
    <p:embeddedFont>
      <p:font typeface="Lora" panose="020B0604020202020204" charset="0"/>
      <p:regular r:id="rId50"/>
      <p:bold r:id="rId51"/>
      <p:italic r:id="rId52"/>
      <p:boldItalic r:id="rId53"/>
    </p:embeddedFont>
    <p:embeddedFont>
      <p:font typeface="微软雅黑" panose="020B0503020204020204" pitchFamily="34" charset="-122"/>
      <p:regular r:id="rId54"/>
      <p:bold r:id="rId55"/>
    </p:embeddedFont>
    <p:embeddedFont>
      <p:font typeface="Quattrocento Sans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E7F263-9EC2-45A0-8B66-70FA853B7C2A}">
  <a:tblStyle styleId="{B2E7F263-9EC2-45A0-8B66-70FA853B7C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49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40620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563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b14838cad_2_1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b14838cad_2_1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INDIRECT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mapping 3D shapes to multiple 2D projections -&gt; regular image CNNs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Converting a 3D shape into a binary voxel grid -&gt; 3D conv,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Needs lots of memory, and wasteful or redundant CNN computations  (e.g., conv on unoccupied voxels)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DIRECT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Representation which is ‘more direct’ to the underlying surface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Manifolds -&gt; parametrize the shape to 2D patches and then use CNNs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Robust to articulations.. Smooth surfaces.. Less suitable for man-made shapes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 built for data in graph form such as social networks, or genetic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</a:t>
            </a:r>
            <a:r>
              <a:rPr lang="en">
                <a:solidFill>
                  <a:schemeClr val="dk1"/>
                </a:solidFill>
              </a:rPr>
              <a:t> work on vertices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Points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straight forward representation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does not contain topology or surface structure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work, unlike previous works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proposes (i) a convolution on the edges of a mesh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(ii) a learned mesh pooling operation that adapts spatially to the task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730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MeshCNN is convolutional neural network designed specifically for triangular meshes, which operates directly on the mesh edges.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choose mesh edges, rather than vertices, because of the fixed size 1-ring neighborhood.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978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b137e4df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b137e4df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825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b137e4df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b137e4df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462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b137e4df8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b137e4df8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normal defines consistent ordering, since vertices are ordered CCW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7088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b137e4df8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b137e4df8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691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b137e4df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b137e4df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64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b14838ca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b14838ca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29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b14838cad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b14838cad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896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b14838cad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b14838cad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9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5de17c9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5de17c9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Convolutional Neural Networks (CNNs) are a class of deep neural networks which are used to analyze visual data. In recent years, using CNNs on images has demonstrated outstanding performance on a variety of tasks such as classification and semantic segmentation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229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5de17c948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5de17c948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classic edge-collapse preserves the original shape by removing edges with a minimal geometric distortion. But, mesh pooling delegates which edges to collapse to the network, by deleting edges with the smallest feature activations.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Learning which edges to collapse has two main advantages.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First, it strengthens the learned feature representation, by eliminating less informative features.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Second, it enables us to visualize what the network has learned. This provides useful insights into model interpretability and generalization, and gives better clues about robustness to real-world use cases.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1835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b137e4df8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b137e4df8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645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b14838cad_2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b14838cad_2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550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b14838cad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4b14838cad_2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97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b14838cad_2_1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b14838cad_2_1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795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b14838cad_2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b14838cad_2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</a:rPr>
              <a:t>The unpooling layer reinstates the upsampled topology (prior to mesh pooling),</a:t>
            </a:r>
            <a:endParaRPr sz="9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</a:rPr>
              <a:t>by storing the connectivity prior to pooling. Note that upsampling</a:t>
            </a:r>
            <a:endParaRPr sz="9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</a:rPr>
              <a:t>the connectivity is a reversible operation (just as in images).</a:t>
            </a:r>
            <a:endParaRPr sz="9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460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b14838cad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b14838cad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886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5de17c948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5de17c948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Pooling reduces the feature representation by learning to throw away redundant or non-informative features, which are specific to the task.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example, say, we train one network to classify whether vases have handles, and another to classify whether there is a neck.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mesh poolings or simplifications will be different, since the network chooses which shape attributes to focus on.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Mesh pooling allows us to visualize what the network learned.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6103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4b14838cad_2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4b14838cad_2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894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b14838cad_2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b14838cad_2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90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Fixed number of convolutional neighbors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an order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6923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4b14838cad_2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4b14838cad_2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187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b14838cad_2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b14838cad_2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415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b14838cad_2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4b14838cad_2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8201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b14838cad_2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b14838cad_2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050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b14838cad_2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b14838cad_2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781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b14838cad_2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4b14838cad_2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17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b14838cad_2_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4b14838cad_2_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391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b14838cad_2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b14838cad_2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926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b14838cad_2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4b14838cad_2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818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b14838cad_2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4b14838cad_2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28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b137e4df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b137e4df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around us is complex 3D geometry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deep learning is of rising interest for industries related to robotics, autonomous driving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25272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e8df81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e8df81f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489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4b14838cad_2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4b14838cad_2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994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b14838cad_2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b14838cad_2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8797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4b14838cad_2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4b14838cad_2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5470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4d234e482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4d234e482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092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4b14838cad_2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4b14838cad_2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3303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36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de17c94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de17c94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3D deep learning, we also train neural networks to classify and segment 3D shapes. The problem is 3D shapes are inherently irregular. It makes operations like, convolutions non trivial!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84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b14838cad_2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b14838cad_2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work we want to build a CNN directly on meshes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6947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5de17c94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5de17c94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Meshes are a list of vertices, edges and faces, which together define the shape of the 3D object.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The problem is that every vertex has a different # of neighbors, and there is no order.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170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e8df81fc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e8df81fc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902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e8df81fc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e8df81fc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80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73" name="Google Shape;73;p13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3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77" name="Google Shape;77;p14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4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80" name="Google Shape;80;p14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84" name="Google Shape;84;p15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5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93" name="Google Shape;93;p1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99" name="Google Shape;99;p1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108" name="Google Shape;108;p1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1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9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120" name="Google Shape;120;p20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20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1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21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 rtl="0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0175" y="468400"/>
            <a:ext cx="1477825" cy="25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25" y="4161475"/>
            <a:ext cx="9144000" cy="7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Rana Hanocka, Amir Hertz, Noa Fish, Raja Giryes, Shahar Fleishman and Daniel Cohen-Or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ctrTitle"/>
          </p:nvPr>
        </p:nvSpPr>
        <p:spPr>
          <a:xfrm>
            <a:off x="996625" y="2003900"/>
            <a:ext cx="5743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MeshCNN</a:t>
            </a:r>
            <a:r>
              <a:rPr lang="en"/>
              <a:t>:</a:t>
            </a:r>
            <a:br>
              <a:rPr lang="en"/>
            </a:br>
            <a:r>
              <a:rPr lang="en"/>
              <a:t>A Network with an Edge</a:t>
            </a:r>
            <a:endParaRPr/>
          </a:p>
        </p:txBody>
      </p:sp>
      <p:grpSp>
        <p:nvGrpSpPr>
          <p:cNvPr id="136" name="Google Shape;136;p23"/>
          <p:cNvGrpSpPr/>
          <p:nvPr/>
        </p:nvGrpSpPr>
        <p:grpSpPr>
          <a:xfrm>
            <a:off x="1199785" y="3472209"/>
            <a:ext cx="395363" cy="400688"/>
            <a:chOff x="5233525" y="4954450"/>
            <a:chExt cx="538275" cy="516350"/>
          </a:xfrm>
        </p:grpSpPr>
        <p:sp>
          <p:nvSpPr>
            <p:cNvPr id="137" name="Google Shape;137;p2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272233" y="434240"/>
            <a:ext cx="4828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读书汇报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21951423</a:t>
            </a: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曾志通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Deep Learning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Multi-View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MVCNN [Su et al. 2015]</a:t>
            </a:r>
            <a:endParaRPr sz="12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Graphs &amp; Manifolds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[Boscaini et al. 2015]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[Maron et al. 2017]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8" name="Google Shape;318;p32"/>
          <p:cNvSpPr txBox="1">
            <a:spLocks noGrp="1"/>
          </p:cNvSpPr>
          <p:nvPr>
            <p:ph type="body" idx="1"/>
          </p:nvPr>
        </p:nvSpPr>
        <p:spPr>
          <a:xfrm>
            <a:off x="1381250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Volumetric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Shapenets [Wu et al. 2015]</a:t>
            </a:r>
            <a:endParaRPr sz="1200"/>
          </a:p>
        </p:txBody>
      </p:sp>
      <p:sp>
        <p:nvSpPr>
          <p:cNvPr id="319" name="Google Shape;319;p32"/>
          <p:cNvSpPr txBox="1">
            <a:spLocks noGrp="1"/>
          </p:cNvSpPr>
          <p:nvPr>
            <p:ph type="body" idx="2"/>
          </p:nvPr>
        </p:nvSpPr>
        <p:spPr>
          <a:xfrm>
            <a:off x="3834914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20" name="Google Shape;320;p32"/>
          <p:cNvSpPr txBox="1">
            <a:spLocks noGrp="1"/>
          </p:cNvSpPr>
          <p:nvPr>
            <p:ph type="body" idx="3"/>
          </p:nvPr>
        </p:nvSpPr>
        <p:spPr>
          <a:xfrm>
            <a:off x="6288578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Point Cloud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PointNet [Qi et al. 2017]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PointCNN [Li et al. 2018]</a:t>
            </a:r>
            <a:endParaRPr sz="1200"/>
          </a:p>
        </p:txBody>
      </p:sp>
      <p:grpSp>
        <p:nvGrpSpPr>
          <p:cNvPr id="321" name="Google Shape;321;p3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22" name="Google Shape;322;p3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1161750" y="1237500"/>
            <a:ext cx="2069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Indirect </a:t>
            </a:r>
            <a:endParaRPr sz="1800"/>
          </a:p>
        </p:txBody>
      </p:sp>
      <p:sp>
        <p:nvSpPr>
          <p:cNvPr id="328" name="Google Shape;328;p32"/>
          <p:cNvSpPr txBox="1"/>
          <p:nvPr/>
        </p:nvSpPr>
        <p:spPr>
          <a:xfrm>
            <a:off x="6168925" y="1237500"/>
            <a:ext cx="2453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Direct</a:t>
            </a:r>
            <a:endParaRPr sz="1800"/>
          </a:p>
        </p:txBody>
      </p:sp>
      <p:grpSp>
        <p:nvGrpSpPr>
          <p:cNvPr id="329" name="Google Shape;329;p32"/>
          <p:cNvGrpSpPr/>
          <p:nvPr/>
        </p:nvGrpSpPr>
        <p:grpSpPr>
          <a:xfrm>
            <a:off x="3522950" y="1628888"/>
            <a:ext cx="2645974" cy="1966313"/>
            <a:chOff x="3522950" y="1628888"/>
            <a:chExt cx="2645974" cy="1966313"/>
          </a:xfrm>
        </p:grpSpPr>
        <p:pic>
          <p:nvPicPr>
            <p:cNvPr id="330" name="Google Shape;330;p32"/>
            <p:cNvPicPr preferRelativeResize="0"/>
            <p:nvPr/>
          </p:nvPicPr>
          <p:blipFill rotWithShape="1">
            <a:blip r:embed="rId3">
              <a:alphaModFix/>
            </a:blip>
            <a:srcRect r="54755" b="12257"/>
            <a:stretch/>
          </p:blipFill>
          <p:spPr>
            <a:xfrm>
              <a:off x="3522950" y="1628888"/>
              <a:ext cx="2645974" cy="18857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2"/>
            <p:cNvSpPr/>
            <p:nvPr/>
          </p:nvSpPr>
          <p:spPr>
            <a:xfrm>
              <a:off x="4130025" y="3379800"/>
              <a:ext cx="817200" cy="215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2" name="Google Shape;3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001" y="1619800"/>
            <a:ext cx="2645974" cy="198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 rotWithShape="1">
          <a:blip r:embed="rId5">
            <a:alphaModFix/>
          </a:blip>
          <a:srcRect r="28202" b="7663"/>
          <a:stretch/>
        </p:blipFill>
        <p:spPr>
          <a:xfrm>
            <a:off x="3069275" y="1616350"/>
            <a:ext cx="3099650" cy="183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0325" y="1616350"/>
            <a:ext cx="3099651" cy="196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0325" y="1616350"/>
            <a:ext cx="3099650" cy="19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CNN directly on the irregular mesh elements</a:t>
            </a:r>
            <a:endParaRPr/>
          </a:p>
        </p:txBody>
      </p:sp>
      <p:sp>
        <p:nvSpPr>
          <p:cNvPr id="341" name="Google Shape;341;p33"/>
          <p:cNvSpPr/>
          <p:nvPr/>
        </p:nvSpPr>
        <p:spPr>
          <a:xfrm>
            <a:off x="3595323" y="21133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MeshCNN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1545800" y="21133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Mesh Convolution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5644847" y="21133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Mesh Pooling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44" name="Google Shape;344;p33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345" name="Google Shape;345;p3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6" name="Google Shape;356;p33"/>
          <p:cNvPicPr preferRelativeResize="0"/>
          <p:nvPr/>
        </p:nvPicPr>
        <p:blipFill rotWithShape="1">
          <a:blip r:embed="rId3">
            <a:alphaModFix/>
          </a:blip>
          <a:srcRect r="80454"/>
          <a:stretch/>
        </p:blipFill>
        <p:spPr>
          <a:xfrm>
            <a:off x="2273325" y="3719225"/>
            <a:ext cx="808851" cy="133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 rotWithShape="1">
          <a:blip r:embed="rId3">
            <a:alphaModFix/>
          </a:blip>
          <a:srcRect l="53425" r="30892"/>
          <a:stretch/>
        </p:blipFill>
        <p:spPr>
          <a:xfrm>
            <a:off x="6351850" y="3773150"/>
            <a:ext cx="648924" cy="133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351" y="924725"/>
            <a:ext cx="2286636" cy="176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</a:t>
            </a:r>
            <a:r>
              <a:rPr lang="en">
                <a:highlight>
                  <a:srgbClr val="FFCD00"/>
                </a:highlight>
              </a:rPr>
              <a:t>Edge</a:t>
            </a:r>
            <a:r>
              <a:rPr lang="en"/>
              <a:t> Features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64" name="Google Shape;364;p34"/>
          <p:cNvSpPr txBox="1">
            <a:spLocks noGrp="1"/>
          </p:cNvSpPr>
          <p:nvPr>
            <p:ph type="body" idx="1"/>
          </p:nvPr>
        </p:nvSpPr>
        <p:spPr>
          <a:xfrm>
            <a:off x="266975" y="1616475"/>
            <a:ext cx="45150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Relative Geometric Features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Invariant to </a:t>
            </a:r>
            <a:r>
              <a:rPr lang="en" i="1">
                <a:solidFill>
                  <a:schemeClr val="dk1"/>
                </a:solidFill>
              </a:rPr>
              <a:t>similarity</a:t>
            </a:r>
            <a:r>
              <a:rPr lang="en">
                <a:solidFill>
                  <a:schemeClr val="dk1"/>
                </a:solidFill>
              </a:rPr>
              <a:t> transformations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5-dimensional vector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34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366" name="Google Shape;366;p3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7" name="Google Shape;3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325" y="1149473"/>
            <a:ext cx="2439875" cy="3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Refresher</a:t>
            </a:r>
            <a:r>
              <a:rPr lang="en"/>
              <a:t>: Image Convolution</a:t>
            </a:r>
            <a:endParaRPr/>
          </a:p>
        </p:txBody>
      </p:sp>
      <p:sp>
        <p:nvSpPr>
          <p:cNvPr id="383" name="Google Shape;383;p35"/>
          <p:cNvSpPr txBox="1">
            <a:spLocks noGrp="1"/>
          </p:cNvSpPr>
          <p:nvPr>
            <p:ph type="body" idx="1"/>
          </p:nvPr>
        </p:nvSpPr>
        <p:spPr>
          <a:xfrm>
            <a:off x="266975" y="1616475"/>
            <a:ext cx="51003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Just a dot product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Kernel &amp; Image Spatial Support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Consistent # conv-neighbors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Translation equivariant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35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385" name="Google Shape;385;p3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6" name="Google Shape;3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075" y="1154563"/>
            <a:ext cx="3471925" cy="394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</a:t>
            </a:r>
            <a:r>
              <a:rPr lang="en">
                <a:highlight>
                  <a:srgbClr val="FFCD00"/>
                </a:highlight>
              </a:rPr>
              <a:t>Convolution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402" name="Google Shape;402;p36"/>
          <p:cNvSpPr txBox="1">
            <a:spLocks noGrp="1"/>
          </p:cNvSpPr>
          <p:nvPr>
            <p:ph type="body" idx="1"/>
          </p:nvPr>
        </p:nvSpPr>
        <p:spPr>
          <a:xfrm>
            <a:off x="266975" y="1616475"/>
            <a:ext cx="51003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Face normal 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Consistent ordering in each face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</a:t>
            </a:r>
            <a:r>
              <a:rPr lang="en" i="1">
                <a:solidFill>
                  <a:schemeClr val="dk1"/>
                </a:solidFill>
              </a:rPr>
              <a:t>valid</a:t>
            </a:r>
            <a:r>
              <a:rPr lang="en">
                <a:solidFill>
                  <a:schemeClr val="dk1"/>
                </a:solidFill>
              </a:rPr>
              <a:t> orderings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(a, b, c, d) or (c, d, a, b)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to handle ambiguity?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36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404" name="Google Shape;404;p3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5" name="Google Shape;4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213" y="1159650"/>
            <a:ext cx="2149162" cy="37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</a:t>
            </a:r>
            <a:r>
              <a:rPr lang="en">
                <a:highlight>
                  <a:srgbClr val="FFCD00"/>
                </a:highlight>
              </a:rPr>
              <a:t>Convolution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421" name="Google Shape;421;p37"/>
          <p:cNvSpPr txBox="1">
            <a:spLocks noGrp="1"/>
          </p:cNvSpPr>
          <p:nvPr>
            <p:ph type="body" idx="1"/>
          </p:nvPr>
        </p:nvSpPr>
        <p:spPr>
          <a:xfrm>
            <a:off x="266975" y="1616475"/>
            <a:ext cx="51003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Build symmetric features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e-&gt; (a+c, |a-c|, b+d, |b-d|)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 Filter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(k</a:t>
            </a:r>
            <a:r>
              <a:rPr lang="en" baseline="-25000">
                <a:solidFill>
                  <a:schemeClr val="dk1"/>
                </a:solidFill>
              </a:rPr>
              <a:t>0</a:t>
            </a:r>
            <a:r>
              <a:rPr lang="en">
                <a:solidFill>
                  <a:schemeClr val="dk1"/>
                </a:solidFill>
              </a:rPr>
              <a:t>, k</a:t>
            </a:r>
            <a:r>
              <a:rPr lang="en" baseline="-25000">
                <a:solidFill>
                  <a:schemeClr val="dk1"/>
                </a:solidFill>
              </a:rPr>
              <a:t>1</a:t>
            </a:r>
            <a:r>
              <a:rPr lang="en">
                <a:solidFill>
                  <a:schemeClr val="dk1"/>
                </a:solidFill>
              </a:rPr>
              <a:t>, k</a:t>
            </a:r>
            <a:r>
              <a:rPr lang="en" baseline="-25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, k</a:t>
            </a:r>
            <a:r>
              <a:rPr lang="en" baseline="-25000">
                <a:solidFill>
                  <a:schemeClr val="dk1"/>
                </a:solidFill>
              </a:rPr>
              <a:t>3</a:t>
            </a:r>
            <a:r>
              <a:rPr lang="en">
                <a:solidFill>
                  <a:schemeClr val="dk1"/>
                </a:solidFill>
              </a:rPr>
              <a:t>, k</a:t>
            </a:r>
            <a:r>
              <a:rPr lang="en" baseline="-25000">
                <a:solidFill>
                  <a:schemeClr val="dk1"/>
                </a:solidFill>
              </a:rPr>
              <a:t>4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423" name="Google Shape;423;p3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4" name="Google Shape;4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213" y="1159650"/>
            <a:ext cx="2149162" cy="37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440" name="Google Shape;440;p38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43" name="Google Shape;443;p38"/>
          <p:cNvCxnSpPr>
            <a:endCxn id="442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444" name="Google Shape;444;p38"/>
          <p:cNvCxnSpPr>
            <a:endCxn id="441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445" name="Google Shape;445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446" name="Google Shape;446;p38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447" name="Google Shape;447;p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8" name="Google Shape;4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300" y="2210125"/>
            <a:ext cx="834375" cy="1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8"/>
          <p:cNvSpPr txBox="1"/>
          <p:nvPr/>
        </p:nvSpPr>
        <p:spPr>
          <a:xfrm>
            <a:off x="1364388" y="3697675"/>
            <a:ext cx="1774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Geometric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Features</a:t>
            </a:r>
            <a:endParaRPr/>
          </a:p>
        </p:txBody>
      </p:sp>
      <p:pic>
        <p:nvPicPr>
          <p:cNvPr id="460" name="Google Shape;4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774" y="2171300"/>
            <a:ext cx="790075" cy="13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8"/>
          <p:cNvSpPr txBox="1"/>
          <p:nvPr/>
        </p:nvSpPr>
        <p:spPr>
          <a:xfrm>
            <a:off x="6721238" y="3738150"/>
            <a:ext cx="1774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Invariant Convolution</a:t>
            </a:r>
            <a:endParaRPr/>
          </a:p>
        </p:txBody>
      </p:sp>
      <p:sp>
        <p:nvSpPr>
          <p:cNvPr id="462" name="Google Shape;462;p38"/>
          <p:cNvSpPr txBox="1"/>
          <p:nvPr/>
        </p:nvSpPr>
        <p:spPr>
          <a:xfrm>
            <a:off x="4110388" y="3801100"/>
            <a:ext cx="1774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1-ring neighbors</a:t>
            </a:r>
            <a:endParaRPr/>
          </a:p>
        </p:txBody>
      </p:sp>
      <p:pic>
        <p:nvPicPr>
          <p:cNvPr id="463" name="Google Shape;463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5738" y="2132875"/>
            <a:ext cx="834375" cy="144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Refresher</a:t>
            </a:r>
            <a:r>
              <a:rPr lang="en"/>
              <a:t>: (Image) Pooling</a:t>
            </a:r>
            <a:endParaRPr/>
          </a:p>
        </p:txBody>
      </p:sp>
      <p:sp>
        <p:nvSpPr>
          <p:cNvPr id="469" name="Google Shape;469;p39"/>
          <p:cNvSpPr txBox="1">
            <a:spLocks noGrp="1"/>
          </p:cNvSpPr>
          <p:nvPr>
            <p:ph type="body" idx="1"/>
          </p:nvPr>
        </p:nvSpPr>
        <p:spPr>
          <a:xfrm>
            <a:off x="266975" y="1616475"/>
            <a:ext cx="51003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Reduce resolution of feature activation maps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Strengthens learned representation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Conv &amp; Pool -&gt; Translation Invariance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39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471" name="Google Shape;471;p3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2" name="Google Shape;4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25" y="1862525"/>
            <a:ext cx="3471925" cy="203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 </a:t>
            </a:r>
            <a:r>
              <a:rPr lang="en">
                <a:highlight>
                  <a:srgbClr val="FFCD00"/>
                </a:highlight>
              </a:rPr>
              <a:t>Pooling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488" name="Google Shape;488;p40"/>
          <p:cNvSpPr txBox="1">
            <a:spLocks noGrp="1"/>
          </p:cNvSpPr>
          <p:nvPr>
            <p:ph type="body" idx="1"/>
          </p:nvPr>
        </p:nvSpPr>
        <p:spPr>
          <a:xfrm>
            <a:off x="266975" y="1616475"/>
            <a:ext cx="52989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Three core operations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Define pooling region; use </a:t>
            </a:r>
            <a:r>
              <a:rPr lang="en" i="1">
                <a:solidFill>
                  <a:schemeClr val="dk1"/>
                </a:solidFill>
              </a:rPr>
              <a:t>adjacency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Merge features in each pooling region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Redefine adjacency for merged features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40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490" name="Google Shape;490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1" name="Google Shape;5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25" y="1862525"/>
            <a:ext cx="3471925" cy="203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/>
          <p:nvPr/>
        </p:nvSpPr>
        <p:spPr>
          <a:xfrm>
            <a:off x="5565875" y="1729850"/>
            <a:ext cx="3438600" cy="25059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1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085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Refresher</a:t>
            </a:r>
            <a:r>
              <a:rPr lang="en"/>
              <a:t>: Mesh Simplification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508" name="Google Shape;508;p41"/>
          <p:cNvSpPr txBox="1">
            <a:spLocks noGrp="1"/>
          </p:cNvSpPr>
          <p:nvPr>
            <p:ph type="body" idx="1"/>
          </p:nvPr>
        </p:nvSpPr>
        <p:spPr>
          <a:xfrm>
            <a:off x="266975" y="1616475"/>
            <a:ext cx="52989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Traditional Mesh Simplification </a:t>
            </a:r>
            <a:r>
              <a:rPr lang="en" i="1">
                <a:solidFill>
                  <a:schemeClr val="dk1"/>
                </a:solidFill>
              </a:rPr>
              <a:t>(Geometric)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Reduce information </a:t>
            </a:r>
            <a:r>
              <a:rPr lang="en" i="1">
                <a:solidFill>
                  <a:schemeClr val="dk1"/>
                </a:solidFill>
              </a:rPr>
              <a:t>but keep shape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/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Edge Collapse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Iteratively remove edges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41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510" name="Google Shape;510;p4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1" name="Google Shape;5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923" y="1803323"/>
            <a:ext cx="3273325" cy="235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24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4"/>
          <p:cNvSpPr txBox="1">
            <a:spLocks noGrp="1"/>
          </p:cNvSpPr>
          <p:nvPr>
            <p:ph type="ctrTitle" idx="4294967295"/>
          </p:nvPr>
        </p:nvSpPr>
        <p:spPr>
          <a:xfrm>
            <a:off x="1954475" y="3396775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CNNs on Images</a:t>
            </a:r>
            <a:endParaRPr sz="4800"/>
          </a:p>
        </p:txBody>
      </p:sp>
      <p:sp>
        <p:nvSpPr>
          <p:cNvPr id="154" name="Google Shape;154;p24"/>
          <p:cNvSpPr/>
          <p:nvPr/>
        </p:nvSpPr>
        <p:spPr>
          <a:xfrm>
            <a:off x="1393025" y="400400"/>
            <a:ext cx="6881700" cy="31359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4294967295"/>
          </p:nvPr>
        </p:nvSpPr>
        <p:spPr>
          <a:xfrm>
            <a:off x="1954475" y="4310580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Great for Classification &amp; Segmentation</a:t>
            </a:r>
            <a:endParaRPr sz="1800"/>
          </a:p>
        </p:txBody>
      </p:sp>
      <p:sp>
        <p:nvSpPr>
          <p:cNvPr id="156" name="Google Shape;156;p24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135050" y="1273575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24"/>
          <p:cNvGrpSpPr/>
          <p:nvPr/>
        </p:nvGrpSpPr>
        <p:grpSpPr>
          <a:xfrm>
            <a:off x="351967" y="1511994"/>
            <a:ext cx="356204" cy="313212"/>
            <a:chOff x="1929775" y="320925"/>
            <a:chExt cx="423800" cy="372650"/>
          </a:xfrm>
        </p:grpSpPr>
        <p:sp>
          <p:nvSpPr>
            <p:cNvPr id="159" name="Google Shape;159;p24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t="13100" b="8780"/>
          <a:stretch/>
        </p:blipFill>
        <p:spPr>
          <a:xfrm>
            <a:off x="1512100" y="531200"/>
            <a:ext cx="6643675" cy="28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/>
          <p:nvPr/>
        </p:nvSpPr>
        <p:spPr>
          <a:xfrm>
            <a:off x="5481950" y="1683325"/>
            <a:ext cx="3522600" cy="26082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2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100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</a:t>
            </a:r>
            <a:r>
              <a:rPr lang="en">
                <a:highlight>
                  <a:srgbClr val="FFCD00"/>
                </a:highlight>
              </a:rPr>
              <a:t>Edge</a:t>
            </a:r>
            <a:r>
              <a:rPr lang="en"/>
              <a:t> Collapse</a:t>
            </a:r>
            <a:endParaRPr/>
          </a:p>
        </p:txBody>
      </p:sp>
      <p:sp>
        <p:nvSpPr>
          <p:cNvPr id="528" name="Google Shape;528;p42"/>
          <p:cNvSpPr txBox="1">
            <a:spLocks noGrp="1"/>
          </p:cNvSpPr>
          <p:nvPr>
            <p:ph type="body" idx="1"/>
          </p:nvPr>
        </p:nvSpPr>
        <p:spPr>
          <a:xfrm>
            <a:off x="110975" y="1616488"/>
            <a:ext cx="51003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Network decides collapse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Strengthens the learned representation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Visual insights from network</a:t>
            </a:r>
            <a:endParaRPr/>
          </a:p>
        </p:txBody>
      </p:sp>
      <p:grpSp>
        <p:nvGrpSpPr>
          <p:cNvPr id="529" name="Google Shape;529;p42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530" name="Google Shape;530;p4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1" name="Google Shape;541;p42"/>
          <p:cNvPicPr preferRelativeResize="0"/>
          <p:nvPr/>
        </p:nvPicPr>
        <p:blipFill rotWithShape="1">
          <a:blip r:embed="rId3">
            <a:alphaModFix/>
          </a:blip>
          <a:srcRect b="8172"/>
          <a:stretch/>
        </p:blipFill>
        <p:spPr>
          <a:xfrm>
            <a:off x="5626075" y="1761879"/>
            <a:ext cx="3234374" cy="24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CD00"/>
                </a:highlight>
              </a:rPr>
              <a:t>Refresher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/>
              <a:t>Edge Collapse</a:t>
            </a:r>
            <a:endParaRPr/>
          </a:p>
        </p:txBody>
      </p:sp>
      <p:grpSp>
        <p:nvGrpSpPr>
          <p:cNvPr id="547" name="Google Shape;547;p43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548" name="Google Shape;548;p4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43"/>
          <p:cNvSpPr/>
          <p:nvPr/>
        </p:nvSpPr>
        <p:spPr>
          <a:xfrm>
            <a:off x="1776086" y="1828800"/>
            <a:ext cx="2094300" cy="20637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60" name="Google Shape;560;p43"/>
          <p:cNvPicPr preferRelativeResize="0"/>
          <p:nvPr/>
        </p:nvPicPr>
        <p:blipFill rotWithShape="1">
          <a:blip r:embed="rId3">
            <a:alphaModFix/>
          </a:blip>
          <a:srcRect l="1001" r="51977"/>
          <a:stretch/>
        </p:blipFill>
        <p:spPr>
          <a:xfrm>
            <a:off x="-31850" y="1809425"/>
            <a:ext cx="3878399" cy="214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43"/>
          <p:cNvCxnSpPr/>
          <p:nvPr/>
        </p:nvCxnSpPr>
        <p:spPr>
          <a:xfrm rot="10800000" flipH="1">
            <a:off x="3838650" y="2854725"/>
            <a:ext cx="567000" cy="510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pic>
        <p:nvPicPr>
          <p:cNvPr id="562" name="Google Shape;562;p43"/>
          <p:cNvPicPr preferRelativeResize="0"/>
          <p:nvPr/>
        </p:nvPicPr>
        <p:blipFill rotWithShape="1">
          <a:blip r:embed="rId3">
            <a:alphaModFix/>
          </a:blip>
          <a:srcRect l="48171" r="25517"/>
          <a:stretch/>
        </p:blipFill>
        <p:spPr>
          <a:xfrm>
            <a:off x="4390228" y="1809425"/>
            <a:ext cx="2170216" cy="214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43"/>
          <p:cNvCxnSpPr/>
          <p:nvPr/>
        </p:nvCxnSpPr>
        <p:spPr>
          <a:xfrm rot="10800000" flipH="1">
            <a:off x="6438503" y="2801838"/>
            <a:ext cx="567000" cy="510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564" name="Google Shape;564;p43"/>
          <p:cNvSpPr/>
          <p:nvPr/>
        </p:nvSpPr>
        <p:spPr>
          <a:xfrm>
            <a:off x="4405661" y="1828800"/>
            <a:ext cx="2094300" cy="20637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5" name="Google Shape;565;p43"/>
          <p:cNvSpPr/>
          <p:nvPr/>
        </p:nvSpPr>
        <p:spPr>
          <a:xfrm>
            <a:off x="7029718" y="1847660"/>
            <a:ext cx="2094300" cy="20637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66" name="Google Shape;566;p43"/>
          <p:cNvPicPr preferRelativeResize="0"/>
          <p:nvPr/>
        </p:nvPicPr>
        <p:blipFill rotWithShape="1">
          <a:blip r:embed="rId3">
            <a:alphaModFix/>
          </a:blip>
          <a:srcRect l="74238"/>
          <a:stretch/>
        </p:blipFill>
        <p:spPr>
          <a:xfrm>
            <a:off x="7053811" y="1832794"/>
            <a:ext cx="2124880" cy="214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</a:t>
            </a:r>
            <a:r>
              <a:rPr lang="en">
                <a:highlight>
                  <a:srgbClr val="FFCD00"/>
                </a:highlight>
              </a:rPr>
              <a:t>Pooling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572" name="Google Shape;572;p44"/>
          <p:cNvSpPr txBox="1">
            <a:spLocks noGrp="1"/>
          </p:cNvSpPr>
          <p:nvPr>
            <p:ph type="body" idx="1"/>
          </p:nvPr>
        </p:nvSpPr>
        <p:spPr>
          <a:xfrm>
            <a:off x="110975" y="1616488"/>
            <a:ext cx="51003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Delete edge with smallest feature activations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Aggregate features (average pooling)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Update topology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44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574" name="Google Shape;574;p4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4"/>
          <p:cNvGrpSpPr/>
          <p:nvPr/>
        </p:nvGrpSpPr>
        <p:grpSpPr>
          <a:xfrm>
            <a:off x="4797950" y="1781150"/>
            <a:ext cx="4301550" cy="2782875"/>
            <a:chOff x="4797950" y="1781150"/>
            <a:chExt cx="4301550" cy="2782875"/>
          </a:xfrm>
        </p:grpSpPr>
        <p:pic>
          <p:nvPicPr>
            <p:cNvPr id="586" name="Google Shape;586;p44"/>
            <p:cNvPicPr preferRelativeResize="0"/>
            <p:nvPr/>
          </p:nvPicPr>
          <p:blipFill rotWithShape="1">
            <a:blip r:embed="rId3">
              <a:alphaModFix/>
            </a:blip>
            <a:srcRect r="34119"/>
            <a:stretch/>
          </p:blipFill>
          <p:spPr>
            <a:xfrm>
              <a:off x="4797950" y="1781150"/>
              <a:ext cx="4219799" cy="278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44"/>
            <p:cNvSpPr/>
            <p:nvPr/>
          </p:nvSpPr>
          <p:spPr>
            <a:xfrm>
              <a:off x="8594300" y="2733525"/>
              <a:ext cx="505200" cy="40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Merge</a:t>
            </a:r>
            <a:r>
              <a:rPr lang="en"/>
              <a:t> Edge Features</a:t>
            </a:r>
            <a:endParaRPr/>
          </a:p>
        </p:txBody>
      </p:sp>
      <p:sp>
        <p:nvSpPr>
          <p:cNvPr id="593" name="Google Shape;593;p45"/>
          <p:cNvSpPr txBox="1">
            <a:spLocks noGrp="1"/>
          </p:cNvSpPr>
          <p:nvPr>
            <p:ph type="body" idx="1"/>
          </p:nvPr>
        </p:nvSpPr>
        <p:spPr>
          <a:xfrm>
            <a:off x="110975" y="1616500"/>
            <a:ext cx="40710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Average pooling aggregation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5 edges to 2 edges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Average per-channel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45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595" name="Google Shape;595;p4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45"/>
          <p:cNvGrpSpPr/>
          <p:nvPr/>
        </p:nvGrpSpPr>
        <p:grpSpPr>
          <a:xfrm>
            <a:off x="4797950" y="1781150"/>
            <a:ext cx="4301550" cy="2782875"/>
            <a:chOff x="4797950" y="1781150"/>
            <a:chExt cx="4301550" cy="2782875"/>
          </a:xfrm>
        </p:grpSpPr>
        <p:pic>
          <p:nvPicPr>
            <p:cNvPr id="607" name="Google Shape;607;p45"/>
            <p:cNvPicPr preferRelativeResize="0"/>
            <p:nvPr/>
          </p:nvPicPr>
          <p:blipFill rotWithShape="1">
            <a:blip r:embed="rId3">
              <a:alphaModFix/>
            </a:blip>
            <a:srcRect r="34119"/>
            <a:stretch/>
          </p:blipFill>
          <p:spPr>
            <a:xfrm>
              <a:off x="4797950" y="1781150"/>
              <a:ext cx="4219799" cy="278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45"/>
            <p:cNvSpPr/>
            <p:nvPr/>
          </p:nvSpPr>
          <p:spPr>
            <a:xfrm>
              <a:off x="8594300" y="2733525"/>
              <a:ext cx="505200" cy="40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Mesh Topology</a:t>
            </a:r>
            <a:endParaRPr/>
          </a:p>
        </p:txBody>
      </p:sp>
      <p:sp>
        <p:nvSpPr>
          <p:cNvPr id="614" name="Google Shape;614;p46"/>
          <p:cNvSpPr txBox="1">
            <a:spLocks noGrp="1"/>
          </p:cNvSpPr>
          <p:nvPr>
            <p:ph type="body" idx="1"/>
          </p:nvPr>
        </p:nvSpPr>
        <p:spPr>
          <a:xfrm>
            <a:off x="110975" y="1616500"/>
            <a:ext cx="40710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New mesh is generated 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Defines new neighbors in next convolution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Update relevant data structures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" name="Google Shape;615;p46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616" name="Google Shape;616;p4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46"/>
          <p:cNvSpPr/>
          <p:nvPr/>
        </p:nvSpPr>
        <p:spPr>
          <a:xfrm>
            <a:off x="4439475" y="1729850"/>
            <a:ext cx="4565100" cy="26019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8" name="Google Shape;6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292" y="1776200"/>
            <a:ext cx="4454934" cy="25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 </a:t>
            </a:r>
            <a:r>
              <a:rPr lang="en">
                <a:highlight>
                  <a:srgbClr val="FFCD00"/>
                </a:highlight>
              </a:rPr>
              <a:t>Unpooling</a:t>
            </a:r>
            <a:endParaRPr/>
          </a:p>
        </p:txBody>
      </p:sp>
      <p:sp>
        <p:nvSpPr>
          <p:cNvPr id="634" name="Google Shape;634;p47"/>
          <p:cNvSpPr txBox="1">
            <a:spLocks noGrp="1"/>
          </p:cNvSpPr>
          <p:nvPr>
            <p:ph type="body" idx="1"/>
          </p:nvPr>
        </p:nvSpPr>
        <p:spPr>
          <a:xfrm>
            <a:off x="110975" y="1616500"/>
            <a:ext cx="40710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Partial Inverse of Pooling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Restores upsampled topology (reversible)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Unpooled features weighted combination of pooled features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47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636" name="Google Shape;636;p4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47"/>
          <p:cNvSpPr/>
          <p:nvPr/>
        </p:nvSpPr>
        <p:spPr>
          <a:xfrm>
            <a:off x="8594300" y="2733525"/>
            <a:ext cx="505200" cy="40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8" name="Google Shape;6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975" y="1948926"/>
            <a:ext cx="4831977" cy="20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025" y="1609223"/>
            <a:ext cx="5825651" cy="325965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the pieces together</a:t>
            </a:r>
            <a:endParaRPr/>
          </a:p>
        </p:txBody>
      </p:sp>
      <p:sp>
        <p:nvSpPr>
          <p:cNvPr id="655" name="Google Shape;655;p4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656" name="Google Shape;656;p48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657" name="Google Shape;657;p4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8" name="Google Shape;6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025" y="1591975"/>
            <a:ext cx="5825645" cy="32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3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49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p49"/>
          <p:cNvSpPr/>
          <p:nvPr/>
        </p:nvSpPr>
        <p:spPr>
          <a:xfrm>
            <a:off x="972700" y="64757"/>
            <a:ext cx="6572400" cy="39813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49"/>
          <p:cNvGrpSpPr/>
          <p:nvPr/>
        </p:nvGrpSpPr>
        <p:grpSpPr>
          <a:xfrm>
            <a:off x="1066793" y="152401"/>
            <a:ext cx="6400434" cy="3819106"/>
            <a:chOff x="152400" y="152400"/>
            <a:chExt cx="8238427" cy="4608551"/>
          </a:xfrm>
        </p:grpSpPr>
        <p:pic>
          <p:nvPicPr>
            <p:cNvPr id="676" name="Google Shape;676;p49"/>
            <p:cNvPicPr preferRelativeResize="0"/>
            <p:nvPr/>
          </p:nvPicPr>
          <p:blipFill rotWithShape="1">
            <a:blip r:embed="rId3">
              <a:alphaModFix/>
            </a:blip>
            <a:srcRect b="47791"/>
            <a:stretch/>
          </p:blipFill>
          <p:spPr>
            <a:xfrm>
              <a:off x="152400" y="152400"/>
              <a:ext cx="8238427" cy="2419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49"/>
            <p:cNvPicPr preferRelativeResize="0"/>
            <p:nvPr/>
          </p:nvPicPr>
          <p:blipFill rotWithShape="1">
            <a:blip r:embed="rId4">
              <a:alphaModFix/>
            </a:blip>
            <a:srcRect t="52207"/>
            <a:stretch/>
          </p:blipFill>
          <p:spPr>
            <a:xfrm>
              <a:off x="152400" y="2546176"/>
              <a:ext cx="8238427" cy="221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8" name="Google Shape;678;p49"/>
          <p:cNvSpPr txBox="1">
            <a:spLocks noGrp="1"/>
          </p:cNvSpPr>
          <p:nvPr>
            <p:ph type="ctrTitle" idx="4294967295"/>
          </p:nvPr>
        </p:nvSpPr>
        <p:spPr>
          <a:xfrm>
            <a:off x="1954475" y="4033775"/>
            <a:ext cx="5241000" cy="9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Different Tasks</a:t>
            </a:r>
            <a:endParaRPr sz="4800"/>
          </a:p>
        </p:txBody>
      </p:sp>
      <p:sp>
        <p:nvSpPr>
          <p:cNvPr id="679" name="Google Shape;679;p49"/>
          <p:cNvSpPr txBox="1">
            <a:spLocks noGrp="1"/>
          </p:cNvSpPr>
          <p:nvPr>
            <p:ph type="subTitle" idx="4294967295"/>
          </p:nvPr>
        </p:nvSpPr>
        <p:spPr>
          <a:xfrm>
            <a:off x="1951500" y="4648528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CD00"/>
                </a:highlight>
              </a:rPr>
              <a:t>Different Simplifications</a:t>
            </a:r>
            <a:endParaRPr sz="1800">
              <a:highlight>
                <a:srgbClr val="FFCD00"/>
              </a:highlight>
            </a:endParaRPr>
          </a:p>
        </p:txBody>
      </p:sp>
      <p:pic>
        <p:nvPicPr>
          <p:cNvPr id="680" name="Google Shape;680;p49"/>
          <p:cNvPicPr preferRelativeResize="0"/>
          <p:nvPr/>
        </p:nvPicPr>
        <p:blipFill rotWithShape="1">
          <a:blip r:embed="rId5">
            <a:alphaModFix/>
          </a:blip>
          <a:srcRect l="12900" t="8200" r="52642" b="31009"/>
          <a:stretch/>
        </p:blipFill>
        <p:spPr>
          <a:xfrm>
            <a:off x="7706600" y="152400"/>
            <a:ext cx="1264225" cy="18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9"/>
          <p:cNvPicPr preferRelativeResize="0"/>
          <p:nvPr/>
        </p:nvPicPr>
        <p:blipFill rotWithShape="1">
          <a:blip r:embed="rId5">
            <a:alphaModFix/>
          </a:blip>
          <a:srcRect l="54398" t="8200" r="11146" b="31009"/>
          <a:stretch/>
        </p:blipFill>
        <p:spPr>
          <a:xfrm>
            <a:off x="7706600" y="2136150"/>
            <a:ext cx="1264225" cy="18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0"/>
          <p:cNvSpPr txBox="1">
            <a:spLocks noGrp="1"/>
          </p:cNvSpPr>
          <p:nvPr>
            <p:ph type="title"/>
          </p:nvPr>
        </p:nvSpPr>
        <p:spPr>
          <a:xfrm>
            <a:off x="1381250" y="922675"/>
            <a:ext cx="41007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>
                <a:highlight>
                  <a:srgbClr val="FFCD00"/>
                </a:highlight>
              </a:rPr>
              <a:t>Attributes</a:t>
            </a:r>
            <a:r>
              <a:rPr lang="en"/>
              <a:t> of Mesh Pooling</a:t>
            </a:r>
            <a:endParaRPr/>
          </a:p>
        </p:txBody>
      </p:sp>
      <p:sp>
        <p:nvSpPr>
          <p:cNvPr id="687" name="Google Shape;687;p50"/>
          <p:cNvSpPr txBox="1">
            <a:spLocks noGrp="1"/>
          </p:cNvSpPr>
          <p:nvPr>
            <p:ph type="body" idx="1"/>
          </p:nvPr>
        </p:nvSpPr>
        <p:spPr>
          <a:xfrm>
            <a:off x="110975" y="1616488"/>
            <a:ext cx="51003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Spatially adapts to the task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Flexible input mesh resolution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Strengthens feature representation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Visual insights from the network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50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689" name="Google Shape;689;p5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50"/>
          <p:cNvSpPr/>
          <p:nvPr/>
        </p:nvSpPr>
        <p:spPr>
          <a:xfrm>
            <a:off x="5565875" y="1478200"/>
            <a:ext cx="3438600" cy="28449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1" name="Google Shape;7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987" y="1574402"/>
            <a:ext cx="3234374" cy="266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1"/>
          <p:cNvSpPr txBox="1">
            <a:spLocks noGrp="1"/>
          </p:cNvSpPr>
          <p:nvPr>
            <p:ph type="ctrTitle"/>
          </p:nvPr>
        </p:nvSpPr>
        <p:spPr>
          <a:xfrm>
            <a:off x="2022225" y="1693525"/>
            <a:ext cx="5353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MeshCNN</a:t>
            </a:r>
            <a:endParaRPr/>
          </a:p>
        </p:txBody>
      </p:sp>
      <p:sp>
        <p:nvSpPr>
          <p:cNvPr id="707" name="Google Shape;707;p51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1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2904425" y="400400"/>
            <a:ext cx="3335400" cy="25527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Image </a:t>
            </a:r>
            <a:endParaRPr sz="4800"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Dense &amp; uniformly sampled on a grid</a:t>
            </a:r>
            <a:endParaRPr sz="1800"/>
          </a:p>
        </p:txBody>
      </p:sp>
      <p:cxnSp>
        <p:nvCxnSpPr>
          <p:cNvPr id="172" name="Google Shape;172;p25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5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200" y="481362"/>
            <a:ext cx="3165499" cy="237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/>
          <p:nvPr/>
        </p:nvSpPr>
        <p:spPr>
          <a:xfrm>
            <a:off x="135050" y="1273575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25"/>
          <p:cNvGrpSpPr/>
          <p:nvPr/>
        </p:nvGrpSpPr>
        <p:grpSpPr>
          <a:xfrm>
            <a:off x="351967" y="1511994"/>
            <a:ext cx="356204" cy="313212"/>
            <a:chOff x="1929775" y="320925"/>
            <a:chExt cx="423800" cy="372650"/>
          </a:xfrm>
        </p:grpSpPr>
        <p:sp>
          <p:nvSpPr>
            <p:cNvPr id="177" name="Google Shape;177;p25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75" y="2182300"/>
            <a:ext cx="224571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2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Classification</a:t>
            </a:r>
            <a:endParaRPr b="1">
              <a:highlight>
                <a:srgbClr val="FFCD00"/>
              </a:highlight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➔"/>
            </a:pPr>
            <a:r>
              <a:rPr lang="en"/>
              <a:t>Conv &amp; Pooling Layers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>
                <a:solidFill>
                  <a:schemeClr val="dk1"/>
                </a:solidFill>
              </a:rPr>
              <a:t>Fully-Connected Layers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2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Deep Learning Tasks</a:t>
            </a:r>
            <a:endParaRPr/>
          </a:p>
        </p:txBody>
      </p:sp>
      <p:sp>
        <p:nvSpPr>
          <p:cNvPr id="715" name="Google Shape;715;p5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Segmentation</a:t>
            </a:r>
            <a:endParaRPr b="1">
              <a:highlight>
                <a:srgbClr val="FFCD00"/>
              </a:highlight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➔"/>
            </a:pPr>
            <a:r>
              <a:rPr lang="en">
                <a:solidFill>
                  <a:schemeClr val="dk1"/>
                </a:solidFill>
              </a:rPr>
              <a:t>Fully convolutional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>
                <a:solidFill>
                  <a:schemeClr val="dk1"/>
                </a:solidFill>
              </a:rPr>
              <a:t>Conv &amp; Pooling &amp; Unpooling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6" name="Google Shape;716;p5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717" name="Google Shape;717;p5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&amp; Augmentation</a:t>
            </a:r>
            <a:endParaRPr/>
          </a:p>
        </p:txBody>
      </p:sp>
      <p:sp>
        <p:nvSpPr>
          <p:cNvPr id="726" name="Google Shape;726;p53"/>
          <p:cNvSpPr txBox="1">
            <a:spLocks noGrp="1"/>
          </p:cNvSpPr>
          <p:nvPr>
            <p:ph type="body" idx="1"/>
          </p:nvPr>
        </p:nvSpPr>
        <p:spPr>
          <a:xfrm>
            <a:off x="870725" y="1675913"/>
            <a:ext cx="51003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Collapse to roughly same # of edges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Augmentations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Anisotropic scaling (Sx,Sy,Sz)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Vertex perturbations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Edge flips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Random edge collapses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7" name="Google Shape;727;p53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728" name="Google Shape;728;p5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4"/>
          <p:cNvSpPr txBox="1">
            <a:spLocks noGrp="1"/>
          </p:cNvSpPr>
          <p:nvPr>
            <p:ph type="subTitle" idx="4294967295"/>
          </p:nvPr>
        </p:nvSpPr>
        <p:spPr>
          <a:xfrm>
            <a:off x="2093976" y="2734050"/>
            <a:ext cx="498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Cubes Classification</a:t>
            </a:r>
            <a:endParaRPr sz="3600" b="1" i="1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23 classes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Shallow engravings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744" name="Google Shape;744;p54"/>
          <p:cNvCxnSpPr/>
          <p:nvPr/>
        </p:nvCxnSpPr>
        <p:spPr>
          <a:xfrm rot="10800000" flipH="1">
            <a:off x="0" y="1938577"/>
            <a:ext cx="9144000" cy="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5" name="Google Shape;7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450" y="119150"/>
            <a:ext cx="6503098" cy="23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5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/>
              <a:t>Cubes Classification</a:t>
            </a:r>
            <a:endParaRPr sz="1800" i="1"/>
          </a:p>
        </p:txBody>
      </p:sp>
      <p:grpSp>
        <p:nvGrpSpPr>
          <p:cNvPr id="751" name="Google Shape;751;p55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752" name="Google Shape;752;p5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5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57" name="Google Shape;757;p55"/>
          <p:cNvGraphicFramePr/>
          <p:nvPr/>
        </p:nvGraphicFramePr>
        <p:xfrm>
          <a:off x="2346875" y="277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{B2E7F263-9EC2-45A0-8B66-70FA853B7C2A}</a:tableStyleId>
              </a:tblPr>
              <a:tblGrid>
                <a:gridCol w="1483400"/>
                <a:gridCol w="1483400"/>
                <a:gridCol w="1483400"/>
              </a:tblGrid>
              <a:tr h="65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Method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Resolution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Test Accuracy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MeshCNN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750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92.16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PointNet++ (normals)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4096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64.26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6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sp>
        <p:nvSpPr>
          <p:cNvPr id="763" name="Google Shape;763;p56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64" name="Google Shape;764;p56"/>
          <p:cNvPicPr preferRelativeResize="0"/>
          <p:nvPr/>
        </p:nvPicPr>
        <p:blipFill rotWithShape="1">
          <a:blip r:embed="rId3">
            <a:alphaModFix/>
          </a:blip>
          <a:srcRect t="13583" b="7352"/>
          <a:stretch/>
        </p:blipFill>
        <p:spPr>
          <a:xfrm>
            <a:off x="936013" y="21400"/>
            <a:ext cx="685799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 rotWithShape="1">
          <a:blip r:embed="rId4">
            <a:alphaModFix/>
          </a:blip>
          <a:srcRect t="13560" b="6668"/>
          <a:stretch/>
        </p:blipFill>
        <p:spPr>
          <a:xfrm>
            <a:off x="936013" y="2593525"/>
            <a:ext cx="6857994" cy="132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6"/>
          <p:cNvPicPr preferRelativeResize="0"/>
          <p:nvPr/>
        </p:nvPicPr>
        <p:blipFill rotWithShape="1">
          <a:blip r:embed="rId5">
            <a:alphaModFix/>
          </a:blip>
          <a:srcRect t="14226" b="6690"/>
          <a:stretch/>
        </p:blipFill>
        <p:spPr>
          <a:xfrm>
            <a:off x="936025" y="1307350"/>
            <a:ext cx="6857979" cy="12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6"/>
          <p:cNvPicPr preferRelativeResize="0"/>
          <p:nvPr/>
        </p:nvPicPr>
        <p:blipFill rotWithShape="1">
          <a:blip r:embed="rId6">
            <a:alphaModFix/>
          </a:blip>
          <a:srcRect t="11821" b="8407"/>
          <a:stretch/>
        </p:blipFill>
        <p:spPr>
          <a:xfrm>
            <a:off x="906288" y="3817625"/>
            <a:ext cx="6857994" cy="13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7"/>
          <p:cNvSpPr txBox="1">
            <a:spLocks noGrp="1"/>
          </p:cNvSpPr>
          <p:nvPr>
            <p:ph type="subTitle" idx="4294967295"/>
          </p:nvPr>
        </p:nvSpPr>
        <p:spPr>
          <a:xfrm>
            <a:off x="2574276" y="240250"/>
            <a:ext cx="498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>
                <a:latin typeface="Lora"/>
                <a:ea typeface="Lora"/>
                <a:cs typeface="Lora"/>
                <a:sym typeface="Lora"/>
              </a:rPr>
              <a:t>SHREC Classification</a:t>
            </a:r>
            <a:endParaRPr b="1"/>
          </a:p>
        </p:txBody>
      </p:sp>
      <p:cxnSp>
        <p:nvCxnSpPr>
          <p:cNvPr id="773" name="Google Shape;773;p57"/>
          <p:cNvCxnSpPr/>
          <p:nvPr/>
        </p:nvCxnSpPr>
        <p:spPr>
          <a:xfrm rot="10800000" flipH="1">
            <a:off x="-81700" y="304402"/>
            <a:ext cx="9144000" cy="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4" name="Google Shape;7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325" y="1758273"/>
            <a:ext cx="3980299" cy="2019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8"/>
          <p:cNvSpPr txBox="1">
            <a:spLocks noGrp="1"/>
          </p:cNvSpPr>
          <p:nvPr>
            <p:ph type="subTitle" idx="4294967295"/>
          </p:nvPr>
        </p:nvSpPr>
        <p:spPr>
          <a:xfrm>
            <a:off x="2574276" y="240250"/>
            <a:ext cx="498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>
                <a:latin typeface="Lora"/>
                <a:ea typeface="Lora"/>
                <a:cs typeface="Lora"/>
                <a:sym typeface="Lora"/>
              </a:rPr>
              <a:t>SHREC Classification</a:t>
            </a:r>
            <a:endParaRPr b="1"/>
          </a:p>
        </p:txBody>
      </p:sp>
      <p:cxnSp>
        <p:nvCxnSpPr>
          <p:cNvPr id="780" name="Google Shape;780;p58"/>
          <p:cNvCxnSpPr/>
          <p:nvPr/>
        </p:nvCxnSpPr>
        <p:spPr>
          <a:xfrm rot="10800000" flipH="1">
            <a:off x="-81700" y="304402"/>
            <a:ext cx="9144000" cy="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1" name="Google Shape;7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850" y="870099"/>
            <a:ext cx="3980300" cy="42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9"/>
          <p:cNvSpPr txBox="1">
            <a:spLocks noGrp="1"/>
          </p:cNvSpPr>
          <p:nvPr>
            <p:ph type="subTitle" idx="4294967295"/>
          </p:nvPr>
        </p:nvSpPr>
        <p:spPr>
          <a:xfrm>
            <a:off x="2792250" y="3506550"/>
            <a:ext cx="3283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Segmentation</a:t>
            </a:r>
            <a:endParaRPr sz="3600" b="1" i="1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787" name="Google Shape;787;p59"/>
          <p:cNvCxnSpPr/>
          <p:nvPr/>
        </p:nvCxnSpPr>
        <p:spPr>
          <a:xfrm rot="10800000" flipH="1">
            <a:off x="0" y="1938577"/>
            <a:ext cx="9144000" cy="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8" name="Google Shape;788;p59"/>
          <p:cNvPicPr preferRelativeResize="0"/>
          <p:nvPr/>
        </p:nvPicPr>
        <p:blipFill rotWithShape="1">
          <a:blip r:embed="rId3">
            <a:alphaModFix/>
          </a:blip>
          <a:srcRect t="49142" b="10394"/>
          <a:stretch/>
        </p:blipFill>
        <p:spPr>
          <a:xfrm>
            <a:off x="618525" y="742800"/>
            <a:ext cx="7832650" cy="178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0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/>
              <a:t>Semantic Simplification</a:t>
            </a:r>
            <a:endParaRPr sz="3600" i="1"/>
          </a:p>
        </p:txBody>
      </p:sp>
      <p:sp>
        <p:nvSpPr>
          <p:cNvPr id="794" name="Google Shape;794;p60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795" name="Google Shape;795;p60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96" name="Google Shape;7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550" y="196975"/>
            <a:ext cx="4174141" cy="25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1"/>
          <p:cNvSpPr txBox="1">
            <a:spLocks noGrp="1"/>
          </p:cNvSpPr>
          <p:nvPr>
            <p:ph type="subTitle" idx="4294967295"/>
          </p:nvPr>
        </p:nvSpPr>
        <p:spPr>
          <a:xfrm>
            <a:off x="2633701" y="1971000"/>
            <a:ext cx="498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>
                <a:latin typeface="Lora"/>
                <a:ea typeface="Lora"/>
                <a:cs typeface="Lora"/>
                <a:sym typeface="Lora"/>
              </a:rPr>
              <a:t>Human Segmentation</a:t>
            </a:r>
            <a:endParaRPr b="1"/>
          </a:p>
        </p:txBody>
      </p:sp>
      <p:cxnSp>
        <p:nvCxnSpPr>
          <p:cNvPr id="802" name="Google Shape;802;p61"/>
          <p:cNvCxnSpPr/>
          <p:nvPr/>
        </p:nvCxnSpPr>
        <p:spPr>
          <a:xfrm rot="10800000" flipH="1">
            <a:off x="0" y="1938577"/>
            <a:ext cx="9144000" cy="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3" name="Google Shape;8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4825" y="219825"/>
            <a:ext cx="2904492" cy="163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967" y="219813"/>
            <a:ext cx="2904492" cy="163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700" y="215963"/>
            <a:ext cx="2907792" cy="164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5800" y="215963"/>
            <a:ext cx="2907792" cy="164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3950" y="329500"/>
            <a:ext cx="2907792" cy="164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1"/>
          <p:cNvPicPr preferRelativeResize="0"/>
          <p:nvPr/>
        </p:nvPicPr>
        <p:blipFill rotWithShape="1">
          <a:blip r:embed="rId8">
            <a:alphaModFix/>
          </a:blip>
          <a:srcRect t="13785"/>
          <a:stretch/>
        </p:blipFill>
        <p:spPr>
          <a:xfrm>
            <a:off x="2573950" y="2740975"/>
            <a:ext cx="3547575" cy="189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Our World is </a:t>
            </a:r>
            <a:r>
              <a:rPr lang="en" sz="4800">
                <a:highlight>
                  <a:srgbClr val="FFCD00"/>
                </a:highlight>
              </a:rPr>
              <a:t>3D </a:t>
            </a:r>
            <a:endParaRPr sz="4800">
              <a:highlight>
                <a:srgbClr val="FFCD00"/>
              </a:highlight>
            </a:endParaRPr>
          </a:p>
        </p:txBody>
      </p:sp>
      <p:cxnSp>
        <p:nvCxnSpPr>
          <p:cNvPr id="188" name="Google Shape;188;p26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175"/>
            <a:ext cx="3043975" cy="15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4">
            <a:alphaModFix/>
          </a:blip>
          <a:srcRect l="25786" r="4575"/>
          <a:stretch/>
        </p:blipFill>
        <p:spPr>
          <a:xfrm>
            <a:off x="3043975" y="413350"/>
            <a:ext cx="2030750" cy="17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5">
            <a:alphaModFix/>
          </a:blip>
          <a:srcRect l="31889" r="-11392"/>
          <a:stretch/>
        </p:blipFill>
        <p:spPr>
          <a:xfrm>
            <a:off x="5074722" y="1010550"/>
            <a:ext cx="1761275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0225" y="1542624"/>
            <a:ext cx="2543775" cy="12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4800" y="1984275"/>
            <a:ext cx="5074450" cy="28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250" y="1833887"/>
            <a:ext cx="5609150" cy="31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2"/>
          <p:cNvSpPr txBox="1">
            <a:spLocks noGrp="1"/>
          </p:cNvSpPr>
          <p:nvPr>
            <p:ph type="subTitle" idx="4294967295"/>
          </p:nvPr>
        </p:nvSpPr>
        <p:spPr>
          <a:xfrm>
            <a:off x="2639850" y="4587250"/>
            <a:ext cx="4978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i="1">
                <a:latin typeface="Lora"/>
                <a:ea typeface="Lora"/>
                <a:cs typeface="Lora"/>
                <a:sym typeface="Lora"/>
              </a:rPr>
              <a:t>Triangulation Robustness</a:t>
            </a:r>
            <a:endParaRPr b="1"/>
          </a:p>
        </p:txBody>
      </p:sp>
      <p:pic>
        <p:nvPicPr>
          <p:cNvPr id="816" name="Google Shape;81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366700"/>
            <a:ext cx="5074450" cy="28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6950" y="-359577"/>
            <a:ext cx="5074450" cy="285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3"/>
          <p:cNvSpPr txBox="1">
            <a:spLocks noGrp="1"/>
          </p:cNvSpPr>
          <p:nvPr>
            <p:ph type="ctrTitle"/>
          </p:nvPr>
        </p:nvSpPr>
        <p:spPr>
          <a:xfrm>
            <a:off x="2022225" y="1693525"/>
            <a:ext cx="5353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&amp; Take Home Messages</a:t>
            </a:r>
            <a:endParaRPr/>
          </a:p>
        </p:txBody>
      </p:sp>
      <p:sp>
        <p:nvSpPr>
          <p:cNvPr id="823" name="Google Shape;823;p6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3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4"/>
          <p:cNvSpPr txBox="1">
            <a:spLocks noGrp="1"/>
          </p:cNvSpPr>
          <p:nvPr>
            <p:ph type="subTitle" idx="4294967295"/>
          </p:nvPr>
        </p:nvSpPr>
        <p:spPr>
          <a:xfrm>
            <a:off x="2093975" y="2734050"/>
            <a:ext cx="589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Head Swap Classification</a:t>
            </a:r>
            <a:endParaRPr sz="3600" b="1" i="1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830" name="Google Shape;830;p64"/>
          <p:cNvCxnSpPr/>
          <p:nvPr/>
        </p:nvCxnSpPr>
        <p:spPr>
          <a:xfrm rot="10800000" flipH="1">
            <a:off x="0" y="1938577"/>
            <a:ext cx="9144000" cy="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1" name="Google Shape;8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100" y="200550"/>
            <a:ext cx="5891100" cy="264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5"/>
          <p:cNvSpPr txBox="1">
            <a:spLocks noGrp="1"/>
          </p:cNvSpPr>
          <p:nvPr>
            <p:ph type="subTitle" idx="4294967295"/>
          </p:nvPr>
        </p:nvSpPr>
        <p:spPr>
          <a:xfrm>
            <a:off x="1158800" y="4256800"/>
            <a:ext cx="7413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i="1">
                <a:latin typeface="Lora"/>
                <a:ea typeface="Lora"/>
                <a:cs typeface="Lora"/>
                <a:sym typeface="Lora"/>
              </a:rPr>
              <a:t>Network learned something else!</a:t>
            </a:r>
            <a:endParaRPr sz="3000" b="1"/>
          </a:p>
        </p:txBody>
      </p:sp>
      <p:pic>
        <p:nvPicPr>
          <p:cNvPr id="837" name="Google Shape;837;p65"/>
          <p:cNvPicPr preferRelativeResize="0"/>
          <p:nvPr/>
        </p:nvPicPr>
        <p:blipFill rotWithShape="1">
          <a:blip r:embed="rId3">
            <a:alphaModFix/>
          </a:blip>
          <a:srcRect l="32063" r="31682"/>
          <a:stretch/>
        </p:blipFill>
        <p:spPr>
          <a:xfrm>
            <a:off x="267425" y="195475"/>
            <a:ext cx="2191274" cy="4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5"/>
          <p:cNvPicPr preferRelativeResize="0"/>
          <p:nvPr/>
        </p:nvPicPr>
        <p:blipFill rotWithShape="1">
          <a:blip r:embed="rId4">
            <a:alphaModFix/>
          </a:blip>
          <a:srcRect l="40510" r="35574" b="17810"/>
          <a:stretch/>
        </p:blipFill>
        <p:spPr>
          <a:xfrm>
            <a:off x="2288875" y="81300"/>
            <a:ext cx="1819999" cy="41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5"/>
          <p:cNvPicPr preferRelativeResize="0"/>
          <p:nvPr/>
        </p:nvPicPr>
        <p:blipFill rotWithShape="1">
          <a:blip r:embed="rId5">
            <a:alphaModFix/>
          </a:blip>
          <a:srcRect l="40793" t="11567" r="38835" b="20307"/>
          <a:stretch/>
        </p:blipFill>
        <p:spPr>
          <a:xfrm>
            <a:off x="3827000" y="582798"/>
            <a:ext cx="1649052" cy="368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5"/>
          <p:cNvPicPr preferRelativeResize="0"/>
          <p:nvPr/>
        </p:nvPicPr>
        <p:blipFill rotWithShape="1">
          <a:blip r:embed="rId6">
            <a:alphaModFix/>
          </a:blip>
          <a:srcRect l="44954" t="11865" r="38236" b="37858"/>
          <a:stretch/>
        </p:blipFill>
        <p:spPr>
          <a:xfrm>
            <a:off x="5734300" y="498125"/>
            <a:ext cx="1587324" cy="316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5"/>
          <p:cNvPicPr preferRelativeResize="0"/>
          <p:nvPr/>
        </p:nvPicPr>
        <p:blipFill rotWithShape="1">
          <a:blip r:embed="rId7">
            <a:alphaModFix/>
          </a:blip>
          <a:srcRect l="45024" t="11592" r="39763" b="46480"/>
          <a:stretch/>
        </p:blipFill>
        <p:spPr>
          <a:xfrm>
            <a:off x="7321625" y="489562"/>
            <a:ext cx="1649052" cy="3034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network </a:t>
            </a:r>
            <a:r>
              <a:rPr lang="en">
                <a:highlight>
                  <a:srgbClr val="FFCD00"/>
                </a:highlight>
              </a:rPr>
              <a:t>learned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847" name="Google Shape;847;p66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Input vase</a:t>
            </a:r>
            <a:endParaRPr/>
          </a:p>
        </p:txBody>
      </p:sp>
      <p:sp>
        <p:nvSpPr>
          <p:cNvPr id="848" name="Google Shape;848;p66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XYZ coordinates</a:t>
            </a:r>
            <a:endParaRPr/>
          </a:p>
        </p:txBody>
      </p:sp>
      <p:sp>
        <p:nvSpPr>
          <p:cNvPr id="849" name="Google Shape;849;p66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MeshCNN features</a:t>
            </a:r>
            <a:endParaRPr/>
          </a:p>
        </p:txBody>
      </p:sp>
      <p:pic>
        <p:nvPicPr>
          <p:cNvPr id="850" name="Google Shape;850;p66"/>
          <p:cNvPicPr preferRelativeResize="0"/>
          <p:nvPr/>
        </p:nvPicPr>
        <p:blipFill rotWithShape="1">
          <a:blip r:embed="rId3">
            <a:alphaModFix/>
          </a:blip>
          <a:srcRect l="31071" t="11636" r="40415" b="13383"/>
          <a:stretch/>
        </p:blipFill>
        <p:spPr>
          <a:xfrm>
            <a:off x="3986675" y="2190700"/>
            <a:ext cx="1677249" cy="27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6"/>
          <p:cNvPicPr preferRelativeResize="0"/>
          <p:nvPr/>
        </p:nvPicPr>
        <p:blipFill rotWithShape="1">
          <a:blip r:embed="rId4">
            <a:alphaModFix/>
          </a:blip>
          <a:srcRect l="31969" t="11020" r="33479" b="12180"/>
          <a:stretch/>
        </p:blipFill>
        <p:spPr>
          <a:xfrm>
            <a:off x="1448738" y="2108325"/>
            <a:ext cx="2199027" cy="3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6"/>
          <p:cNvPicPr preferRelativeResize="0"/>
          <p:nvPr/>
        </p:nvPicPr>
        <p:blipFill rotWithShape="1">
          <a:blip r:embed="rId5">
            <a:alphaModFix/>
          </a:blip>
          <a:srcRect l="35617" t="14456" r="33978"/>
          <a:stretch/>
        </p:blipFill>
        <p:spPr>
          <a:xfrm>
            <a:off x="6616950" y="2160688"/>
            <a:ext cx="1677225" cy="2930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66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854" name="Google Shape;854;p6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6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6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7"/>
          <p:cNvSpPr txBox="1">
            <a:spLocks noGrp="1"/>
          </p:cNvSpPr>
          <p:nvPr>
            <p:ph type="body" idx="1"/>
          </p:nvPr>
        </p:nvSpPr>
        <p:spPr>
          <a:xfrm>
            <a:off x="1381250" y="1311676"/>
            <a:ext cx="68097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Invariant Convolutions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Invariant to similarity transformations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Relative Geometric Features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Spatially Adaptive Pooling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Task driven edge collapse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Strengthens the learned representation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Visual cues &amp; insights into network behavior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Future Works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Generative models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Graphs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D1D1B"/>
              </a:solidFill>
              <a:highlight>
                <a:srgbClr val="FFCD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1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0" name="Google Shape;870;p6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grpSp>
        <p:nvGrpSpPr>
          <p:cNvPr id="871" name="Google Shape;871;p67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872" name="Google Shape;872;p6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8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You can find me at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hanocka.com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rana@hanocka.com</a:t>
            </a:r>
            <a:endParaRPr b="1"/>
          </a:p>
        </p:txBody>
      </p:sp>
      <p:cxnSp>
        <p:nvCxnSpPr>
          <p:cNvPr id="888" name="Google Shape;888;p68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p68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890" name="Google Shape;890;p6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68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2" name="Google Shape;892;p68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893" name="Google Shape;893;p6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5" name="Google Shape;8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800" y="2878575"/>
            <a:ext cx="3484666" cy="196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27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27"/>
          <p:cNvSpPr/>
          <p:nvPr/>
        </p:nvSpPr>
        <p:spPr>
          <a:xfrm>
            <a:off x="1393025" y="400400"/>
            <a:ext cx="6881700" cy="31359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135050" y="1273575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t="13100" b="8780"/>
          <a:stretch/>
        </p:blipFill>
        <p:spPr>
          <a:xfrm>
            <a:off x="1512100" y="531200"/>
            <a:ext cx="6643675" cy="28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>
            <a:spLocks noGrp="1"/>
          </p:cNvSpPr>
          <p:nvPr>
            <p:ph type="ctrTitle" idx="4294967295"/>
          </p:nvPr>
        </p:nvSpPr>
        <p:spPr>
          <a:xfrm>
            <a:off x="1954475" y="3396775"/>
            <a:ext cx="5558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3D Deep Learning</a:t>
            </a:r>
            <a:endParaRPr sz="4800"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4294967295"/>
          </p:nvPr>
        </p:nvSpPr>
        <p:spPr>
          <a:xfrm>
            <a:off x="1954475" y="4310580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Classification &amp; Segmentation on Shapes</a:t>
            </a:r>
            <a:endParaRPr sz="1800"/>
          </a:p>
        </p:txBody>
      </p:sp>
      <p:grpSp>
        <p:nvGrpSpPr>
          <p:cNvPr id="205" name="Google Shape;205;p27"/>
          <p:cNvGrpSpPr/>
          <p:nvPr/>
        </p:nvGrpSpPr>
        <p:grpSpPr>
          <a:xfrm>
            <a:off x="332473" y="1468334"/>
            <a:ext cx="395363" cy="400688"/>
            <a:chOff x="5233525" y="4954450"/>
            <a:chExt cx="538275" cy="516350"/>
          </a:xfrm>
        </p:grpSpPr>
        <p:sp>
          <p:nvSpPr>
            <p:cNvPr id="206" name="Google Shape;206;p2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951" y="1970258"/>
            <a:ext cx="1422574" cy="14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5">
            <a:alphaModFix/>
          </a:blip>
          <a:srcRect l="22781" t="30317" r="15414" b="8546"/>
          <a:stretch/>
        </p:blipFill>
        <p:spPr>
          <a:xfrm>
            <a:off x="2416950" y="595800"/>
            <a:ext cx="1321101" cy="13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/>
          <p:nvPr/>
        </p:nvSpPr>
        <p:spPr>
          <a:xfrm>
            <a:off x="2904425" y="400400"/>
            <a:ext cx="3335400" cy="2552700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Mesh </a:t>
            </a:r>
            <a:endParaRPr sz="4800"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Sparse, irregular &amp; non-uniform</a:t>
            </a:r>
            <a:endParaRPr sz="1800"/>
          </a:p>
        </p:txBody>
      </p:sp>
      <p:cxnSp>
        <p:nvCxnSpPr>
          <p:cNvPr id="226" name="Google Shape;226;p2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2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135050" y="1273575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8"/>
          <p:cNvGrpSpPr/>
          <p:nvPr/>
        </p:nvGrpSpPr>
        <p:grpSpPr>
          <a:xfrm>
            <a:off x="332473" y="1468334"/>
            <a:ext cx="395363" cy="400688"/>
            <a:chOff x="5233525" y="4954450"/>
            <a:chExt cx="538275" cy="516350"/>
          </a:xfrm>
        </p:grpSpPr>
        <p:sp>
          <p:nvSpPr>
            <p:cNvPr id="230" name="Google Shape;230;p2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950" y="489273"/>
            <a:ext cx="3072060" cy="237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Mesh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</a:t>
            </a:r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1381250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highlight>
                <a:srgbClr val="FFCD00"/>
              </a:highlight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Vertices</a:t>
            </a:r>
            <a:endParaRPr b="1">
              <a:highlight>
                <a:srgbClr val="FFCD00"/>
              </a:highlight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&lt;x, y, z&gt;</a:t>
            </a:r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body" idx="2"/>
          </p:nvPr>
        </p:nvSpPr>
        <p:spPr>
          <a:xfrm>
            <a:off x="3453914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highlight>
                <a:srgbClr val="FFCD00"/>
              </a:highlight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Edges</a:t>
            </a:r>
            <a:endParaRPr b="1">
              <a:highlight>
                <a:srgbClr val="FFCD00"/>
              </a:highlight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&lt;vi, vj&gt;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3"/>
          </p:nvPr>
        </p:nvSpPr>
        <p:spPr>
          <a:xfrm>
            <a:off x="5374178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highlight>
                <a:srgbClr val="FFCD00"/>
              </a:highlight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Faces</a:t>
            </a:r>
            <a:endParaRPr b="1">
              <a:highlight>
                <a:srgbClr val="FFCD00"/>
              </a:highlight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&lt;vi, vj, vk&gt;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t="12034" r="80176" b="21405"/>
          <a:stretch/>
        </p:blipFill>
        <p:spPr>
          <a:xfrm>
            <a:off x="1955075" y="2894451"/>
            <a:ext cx="1271225" cy="15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l="19124" t="4954" r="60034" b="16521"/>
          <a:stretch/>
        </p:blipFill>
        <p:spPr>
          <a:xfrm>
            <a:off x="4076050" y="2894461"/>
            <a:ext cx="1089701" cy="154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 l="39058" r="43458" b="15931"/>
          <a:stretch/>
        </p:blipFill>
        <p:spPr>
          <a:xfrm>
            <a:off x="5997650" y="2632950"/>
            <a:ext cx="1167342" cy="173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9"/>
          <p:cNvCxnSpPr/>
          <p:nvPr/>
        </p:nvCxnSpPr>
        <p:spPr>
          <a:xfrm rot="10800000" flipH="1">
            <a:off x="3258062" y="2302949"/>
            <a:ext cx="532500" cy="50430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4" name="Google Shape;254;p29"/>
          <p:cNvCxnSpPr/>
          <p:nvPr/>
        </p:nvCxnSpPr>
        <p:spPr>
          <a:xfrm rot="10800000">
            <a:off x="5382887" y="2317649"/>
            <a:ext cx="448500" cy="47490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55" name="Google Shape;255;p29"/>
          <p:cNvCxnSpPr/>
          <p:nvPr/>
        </p:nvCxnSpPr>
        <p:spPr>
          <a:xfrm rot="10800000" flipH="1">
            <a:off x="4496138" y="2336250"/>
            <a:ext cx="3000" cy="47100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grpSp>
        <p:nvGrpSpPr>
          <p:cNvPr id="256" name="Google Shape;256;p29"/>
          <p:cNvGrpSpPr/>
          <p:nvPr/>
        </p:nvGrpSpPr>
        <p:grpSpPr>
          <a:xfrm>
            <a:off x="3778350" y="563950"/>
            <a:ext cx="1685100" cy="1685100"/>
            <a:chOff x="522037" y="239500"/>
            <a:chExt cx="1685100" cy="1685100"/>
          </a:xfrm>
        </p:grpSpPr>
        <p:sp>
          <p:nvSpPr>
            <p:cNvPr id="257" name="Google Shape;257;p29"/>
            <p:cNvSpPr/>
            <p:nvPr/>
          </p:nvSpPr>
          <p:spPr>
            <a:xfrm>
              <a:off x="605025" y="293050"/>
              <a:ext cx="1539000" cy="157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8" name="Google Shape;258;p29"/>
            <p:cNvPicPr preferRelativeResize="0"/>
            <p:nvPr/>
          </p:nvPicPr>
          <p:blipFill rotWithShape="1">
            <a:blip r:embed="rId3">
              <a:alphaModFix/>
            </a:blip>
            <a:srcRect l="85118" t="22355" b="30963"/>
            <a:stretch/>
          </p:blipFill>
          <p:spPr>
            <a:xfrm>
              <a:off x="694175" y="277787"/>
              <a:ext cx="1360700" cy="1608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29"/>
            <p:cNvSpPr/>
            <p:nvPr/>
          </p:nvSpPr>
          <p:spPr>
            <a:xfrm>
              <a:off x="522037" y="239500"/>
              <a:ext cx="1685100" cy="1685100"/>
            </a:xfrm>
            <a:prstGeom prst="rect">
              <a:avLst/>
            </a:prstGeom>
            <a:noFill/>
            <a:ln w="114300" cap="flat" cmpd="sng">
              <a:solidFill>
                <a:srgbClr val="FFCD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60" name="Google Shape;260;p29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261" name="Google Shape;261;p2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Meshes are </a:t>
            </a:r>
            <a:r>
              <a:rPr lang="en">
                <a:highlight>
                  <a:srgbClr val="FFCD00"/>
                </a:highlight>
              </a:rPr>
              <a:t>Irregular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266975" y="1616475"/>
            <a:ext cx="45150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Adapt to the surface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Large polygons in flat regions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Small polygons in detailed regions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Non-Uniform &amp; Efficient</a:t>
            </a:r>
            <a:endParaRPr/>
          </a:p>
        </p:txBody>
      </p:sp>
      <p:grpSp>
        <p:nvGrpSpPr>
          <p:cNvPr id="278" name="Google Shape;278;p30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279" name="Google Shape;279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0" name="Google Shape;2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450" y="1510668"/>
            <a:ext cx="3992823" cy="308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Meshes contain </a:t>
            </a:r>
            <a:r>
              <a:rPr lang="en">
                <a:highlight>
                  <a:srgbClr val="FFCD00"/>
                </a:highlight>
              </a:rPr>
              <a:t>Topology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body" idx="1"/>
          </p:nvPr>
        </p:nvSpPr>
        <p:spPr>
          <a:xfrm>
            <a:off x="266975" y="1616475"/>
            <a:ext cx="45150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Accurate portrayal of shape structure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➔"/>
            </a:pPr>
            <a:r>
              <a:rPr lang="en">
                <a:solidFill>
                  <a:schemeClr val="dk1"/>
                </a:solidFill>
              </a:rPr>
              <a:t>Geodesic proximity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/>
              <a:t>Disambiguate nearby surfaces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31"/>
          <p:cNvGrpSpPr/>
          <p:nvPr/>
        </p:nvGrpSpPr>
        <p:grpSpPr>
          <a:xfrm>
            <a:off x="870717" y="1000932"/>
            <a:ext cx="275381" cy="279087"/>
            <a:chOff x="5233525" y="4954450"/>
            <a:chExt cx="538275" cy="516350"/>
          </a:xfrm>
        </p:grpSpPr>
        <p:sp>
          <p:nvSpPr>
            <p:cNvPr id="298" name="Google Shape;298;p3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650" y="1358275"/>
            <a:ext cx="3579552" cy="328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1140</Words>
  <Application>Microsoft Office PowerPoint</Application>
  <PresentationFormat>全屏显示(16:9)</PresentationFormat>
  <Paragraphs>262</Paragraphs>
  <Slides>46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Arial</vt:lpstr>
      <vt:lpstr>Lora</vt:lpstr>
      <vt:lpstr>微软雅黑</vt:lpstr>
      <vt:lpstr>Quattrocento Sans</vt:lpstr>
      <vt:lpstr>Viola template</vt:lpstr>
      <vt:lpstr>Viola template</vt:lpstr>
      <vt:lpstr>MeshCNN: A Network with an Edge</vt:lpstr>
      <vt:lpstr>CNNs on Images</vt:lpstr>
      <vt:lpstr>Image </vt:lpstr>
      <vt:lpstr>Our World is 3D </vt:lpstr>
      <vt:lpstr>3D Deep Learning</vt:lpstr>
      <vt:lpstr>Mesh </vt:lpstr>
      <vt:lpstr>Mesh  Representation</vt:lpstr>
      <vt:lpstr>Meshes are Irregular</vt:lpstr>
      <vt:lpstr>Meshes contain Topology</vt:lpstr>
      <vt:lpstr>3D Deep Learning</vt:lpstr>
      <vt:lpstr>Goal: CNN directly on the irregular mesh elements</vt:lpstr>
      <vt:lpstr>Input Edge Features</vt:lpstr>
      <vt:lpstr>Refresher: Image Convolution</vt:lpstr>
      <vt:lpstr>Mesh Convolution</vt:lpstr>
      <vt:lpstr>Mesh Convolution</vt:lpstr>
      <vt:lpstr>Recap</vt:lpstr>
      <vt:lpstr>Refresher: (Image) Pooling</vt:lpstr>
      <vt:lpstr>Generalized Pooling</vt:lpstr>
      <vt:lpstr>Refresher: Mesh Simplification</vt:lpstr>
      <vt:lpstr>Learned Edge Collapse</vt:lpstr>
      <vt:lpstr>Refresher: Edge Collapse</vt:lpstr>
      <vt:lpstr>Mesh Pooling</vt:lpstr>
      <vt:lpstr>Merge Edge Features</vt:lpstr>
      <vt:lpstr>Update Mesh Topology</vt:lpstr>
      <vt:lpstr>Mesh Unpooling</vt:lpstr>
      <vt:lpstr>Putting the pieces together</vt:lpstr>
      <vt:lpstr>Different Tasks</vt:lpstr>
      <vt:lpstr>Key Attributes of Mesh Pooling</vt:lpstr>
      <vt:lpstr>Applications of MeshCNN</vt:lpstr>
      <vt:lpstr>3D Deep Learning Tasks</vt:lpstr>
      <vt:lpstr>Data Processing &amp; Augmentation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Semantic Simplification</vt:lpstr>
      <vt:lpstr>PowerPoint 演示文稿</vt:lpstr>
      <vt:lpstr>PowerPoint 演示文稿</vt:lpstr>
      <vt:lpstr>Insights &amp; Take Home Messages</vt:lpstr>
      <vt:lpstr>PowerPoint 演示文稿</vt:lpstr>
      <vt:lpstr>PowerPoint 演示文稿</vt:lpstr>
      <vt:lpstr>What the network learned</vt:lpstr>
      <vt:lpstr>Conclusions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MeshCNN: A Network with an Edge</dc:title>
  <cp:lastModifiedBy>Dr_Ason</cp:lastModifiedBy>
  <cp:revision>1</cp:revision>
  <dcterms:modified xsi:type="dcterms:W3CDTF">2019-12-30T02:58:09Z</dcterms:modified>
</cp:coreProperties>
</file>